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7" r:id="rId5"/>
    <p:sldId id="278" r:id="rId6"/>
    <p:sldId id="271" r:id="rId7"/>
    <p:sldId id="257" r:id="rId8"/>
    <p:sldId id="280" r:id="rId9"/>
    <p:sldId id="281" r:id="rId10"/>
    <p:sldId id="282" r:id="rId11"/>
    <p:sldId id="287" r:id="rId12"/>
    <p:sldId id="285" r:id="rId13"/>
    <p:sldId id="262" r:id="rId14"/>
    <p:sldId id="289" r:id="rId15"/>
    <p:sldId id="286" r:id="rId16"/>
    <p:sldId id="290" r:id="rId17"/>
    <p:sldId id="288" r:id="rId18"/>
    <p:sldId id="292" r:id="rId19"/>
    <p:sldId id="295" r:id="rId20"/>
    <p:sldId id="291" r:id="rId21"/>
    <p:sldId id="293" r:id="rId22"/>
    <p:sldId id="294" r:id="rId23"/>
    <p:sldId id="260" r:id="rId24"/>
    <p:sldId id="297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25" d="100"/>
          <a:sy n="125" d="100"/>
        </p:scale>
        <p:origin x="-122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0;&#1088;&#1072;%20&#1096;&#1082;&#1086;&#1083;&#1072;\&#1074;&#1086;&#1089;&#1087;%20&#1095;&#1072;&#1089;\&#1082;%209%20&#1084;&#1072;&#1103;\&#1084;&#1091;&#1079;&#1099;&#1082;&#1072;\svyachennaya_voina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90;&#1088;&#1091;&#1076;&#1086;&#1074;&#1086;&#1081;%20&#1087;&#1086;&#1076;&#1074;&#1080;&#1075;\&#1055;&#1086;&#1084;&#1085;&#1103;&#1090;%20&#1083;&#1102;&#1076;&#1080;\YU_Levitan_-_Vnimanie_govorit_moskva_(o_nachale_voynx)__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H:\&#1090;&#1088;&#1091;&#1076;&#1086;&#1074;&#1086;&#1081;%20&#1087;&#1086;&#1076;&#1074;&#1080;&#1075;\&#1055;&#1086;&#1084;&#1085;&#1103;&#1090;%20&#1083;&#1102;&#1076;&#1080;\&#1057;&#1074;&#1103;&#1097;&#1077;&#1085;&#1085;&#1072;&#1103;%20&#1074;&#1086;&#1081;&#1085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476375" y="6165850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476375" y="58769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476375" y="5589588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476375" y="5300663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476375" y="5013325"/>
            <a:ext cx="6121400" cy="504825"/>
          </a:xfrm>
          <a:prstGeom prst="wave">
            <a:avLst>
              <a:gd name="adj1" fmla="val 20644"/>
              <a:gd name="adj2" fmla="val 0"/>
            </a:avLst>
          </a:prstGeom>
          <a:solidFill>
            <a:srgbClr val="292929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268538" y="549275"/>
            <a:ext cx="4537075" cy="3671888"/>
          </a:xfrm>
          <a:prstGeom prst="star5">
            <a:avLst/>
          </a:prstGeom>
          <a:solidFill>
            <a:srgbClr val="FF0066"/>
          </a:solidFill>
          <a:ln w="177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6872288" cy="17526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6000" b="1" i="1" dirty="0" smtClean="0">
                <a:solidFill>
                  <a:srgbClr val="FF0000"/>
                </a:solidFill>
              </a:rPr>
              <a:t>1941 - 1945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23850" y="836613"/>
            <a:ext cx="8569325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ВЕЛИКАЯ</a:t>
            </a:r>
          </a:p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ОТЕЧЕСТВЕННАЯ</a:t>
            </a:r>
          </a:p>
          <a:p>
            <a:r>
              <a:rPr lang="ru-RU" sz="3600" b="1" kern="10" spc="-18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Bookman Old Style"/>
              </a:rPr>
              <a:t>ВОЙНА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uiExpand="1" build="allAtOnce" animBg="1"/>
      <p:bldP spid="1946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5" name="Picture 16" descr="https://avatars.mds.yandex.net/get-pdb/2058301/473f9de7-f894-4b02-813e-7d5a6a05b10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7" y="143660"/>
            <a:ext cx="5379863" cy="67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39098" y="365126"/>
            <a:ext cx="3304902" cy="42983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+mn-lt"/>
              </a:rPr>
              <a:t>Школьники косили траву и убирали сено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09" y="195942"/>
            <a:ext cx="8347498" cy="43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060" y="4705895"/>
            <a:ext cx="7886700" cy="16906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Более 1 тыс. руб. внесли ребята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на строительство самолёта «Ярославский пионер».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91" y="1"/>
            <a:ext cx="6625099" cy="39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845" y="4666072"/>
            <a:ext cx="78867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Более 200 учащихся 8 - 10-х классов средних школ </a:t>
            </a:r>
            <a:r>
              <a:rPr lang="ru-RU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Любимского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района прошли производст­венную практику </a:t>
            </a:r>
            <a:b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тракторных отрядах МТС.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39640" y="457200"/>
            <a:ext cx="36956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Хлеб был нужен фронту так же, как вооружение и боеприпасы. Не должно быть потеряно ни одного </a:t>
            </a:r>
          </a:p>
          <a:p>
            <a:r>
              <a:rPr lang="ru-RU" sz="4000" b="1" dirty="0" smtClean="0"/>
              <a:t>колоса</a:t>
            </a:r>
            <a:endParaRPr lang="ru-RU" sz="4000" b="1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8937" cy="687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313" y="141200"/>
            <a:ext cx="6329578" cy="427105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6399" y="481956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Великая Отечественная война </a:t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 немецкими захватчиками </a:t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внесла изменения в жизнь </a:t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школы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08" y="221128"/>
            <a:ext cx="4342312" cy="66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47260" y="107855"/>
            <a:ext cx="416160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Во время  учебного года и учителям, и учащимся пришлось столкнуться со многими трудностями, но они их настойчиво преодолевали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Picture 4" descr="520_1094285135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56" y="182880"/>
            <a:ext cx="72771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5577" y="5146132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Ухаживали за ранеными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Picture 4" descr="532_845272245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82" y="2063932"/>
            <a:ext cx="6884777" cy="462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Собирали аптечную посуду, лекарственные растения, грибы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8867" y="4880520"/>
            <a:ext cx="6895556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Дети, подростки, юноши и девушки 1941 —1945 гг. заменили отцов на заводах: делали автоматы, гранаты, </a:t>
            </a:r>
            <a:r>
              <a:rPr lang="ru-RU" sz="3600" b="1" dirty="0" smtClean="0">
                <a:latin typeface="+mn-lt"/>
              </a:rPr>
              <a:t>мины.</a:t>
            </a:r>
            <a:endParaRPr lang="ru-RU" sz="3600" b="1" dirty="0"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08" y="158932"/>
            <a:ext cx="8305113" cy="40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70278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b="1" dirty="0"/>
          </a:p>
        </p:txBody>
      </p:sp>
      <p:pic>
        <p:nvPicPr>
          <p:cNvPr id="7" name="Picture 2" descr="https://cont.ws/uploads/pic/2018/3/5BD2B89D-24AA-4204-9C05-1E3DE973BAB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11" y="2194560"/>
            <a:ext cx="3911137" cy="49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6573" y="166692"/>
            <a:ext cx="8334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Они тоже были защитниками Родины, как и их взрослые братья, сестры, отцы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0483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1941 год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547813" y="3573463"/>
            <a:ext cx="5616575" cy="2459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22 июня</a:t>
            </a:r>
          </a:p>
        </p:txBody>
      </p:sp>
      <p:pic>
        <p:nvPicPr>
          <p:cNvPr id="3076" name="svyachennaya_voin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9499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  <p:bldLst>
      <p:bldP spid="3074" grpId="0" animBg="1"/>
      <p:bldP spid="30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357" y="5092192"/>
            <a:ext cx="7622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Дети и подростки старались ни в чем не отставать от взрослых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://edu.pkgo.ru/sites/default/files/2020-03/7aecb6a5871e18583a1289c36003bb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61" y="45615"/>
            <a:ext cx="5055700" cy="50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8" y="2177"/>
            <a:ext cx="920089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23" y="3787175"/>
            <a:ext cx="4782037" cy="30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889" y="594360"/>
            <a:ext cx="8540931" cy="9972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самоотверженный труд в тылу тысячи подростков были награждены орденами СССР, медалями «За трудовую доблесть», «За трудовое отличие», «За доблестный труд в Великой Отечественной войне 1941 —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1945 г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70278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168B3F-5A34-4B23-BD6D-A7A955BB742F}"/>
              </a:ext>
            </a:extLst>
          </p:cNvPr>
          <p:cNvSpPr/>
          <p:nvPr/>
        </p:nvSpPr>
        <p:spPr>
          <a:xfrm>
            <a:off x="1140689" y="2611322"/>
            <a:ext cx="63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451" y="4919008"/>
            <a:ext cx="6348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 мая 1945 года в Берлине на здании рейхстага был водружён наш флаг.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vic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822" y="224608"/>
            <a:ext cx="6818812" cy="4814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3125" y="312492"/>
            <a:ext cx="7292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Победу праздновала вся страна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i9375-image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5471" y="3233330"/>
            <a:ext cx="4738415" cy="3449119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506" y="1234220"/>
            <a:ext cx="4843488" cy="3350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4" descr="2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1" y="0"/>
            <a:ext cx="6831874" cy="45066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1939" y="4637454"/>
            <a:ext cx="8692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Теперь каждый год, 9 мая,</a:t>
            </a:r>
          </a:p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День Победы проходит торжественный парад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45125"/>
            <a:ext cx="8229600" cy="68103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Пусть будет мир на всей Земле!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 b="11105"/>
          <a:stretch>
            <a:fillRect/>
          </a:stretch>
        </p:blipFill>
        <p:spPr bwMode="auto">
          <a:xfrm>
            <a:off x="684213" y="333375"/>
            <a:ext cx="77041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820150" cy="11557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«…СЕГОДНЯ, 22 ИЮНЯ 1941 ГОДА, В 4 ЧАСА УТРА …»</a:t>
            </a:r>
          </a:p>
        </p:txBody>
      </p:sp>
      <p:pic>
        <p:nvPicPr>
          <p:cNvPr id="3075" name="Picture 4" descr="&amp;ZHcy;&amp;icy;&amp;tcy;&amp;iecy;&amp;lcy;&amp;icy; &amp;Vcy;&amp;lcy;&amp;acy;&amp;dcy;&amp;icy;&amp;vcy;&amp;ocy;&amp;scy;&amp;tcy;&amp;ocy;&amp;kcy;&amp;acy; &amp;scy;&amp;lcy;&amp;ucy;&amp;shcy;&amp;acy;&amp;yucy;&amp;tcy; &amp;pcy;&amp;ocy; &amp;rcy;&amp;acy;&amp;dcy;&amp;icy;&amp;ocy; &amp;scy;&amp;ocy;&amp;ocy;&amp;bcy;&amp;shchcy;&amp;iecy;&amp;ncy;&amp;icy;&amp;iecy; &amp;ocy; &amp;ncy;&amp;acy;&amp;pcy;&amp;acy;&amp;dcy;&amp;iecy;&amp;ncy;&amp;icy;&amp;icy; &amp;gcy;&amp;icy;&amp;tcy;&amp;lcy;&amp;iecy;&amp;rcy;&amp;ocy;&amp;vcy;&amp;scy;&amp;kcy;&amp;ocy;&amp;jcy; &amp;Gcy;&amp;iecy;&amp;rcy;&amp;mcy;&amp;acy;&amp;ncy;&amp;icy;&amp;icy; &amp;ncy;&amp;acy; &amp;Scy;&amp;Scy;&amp;Scy;&amp;Rcy; 22 &amp;icy;&amp;yucy;&amp;ncy;&amp;yacy; 1941 &amp;gcy;. &amp;Mcy;&amp;iecy;&amp;scy;&amp;tcy;&amp;ocy; &amp;scy;&amp;hardcy;&amp;iecy;&amp;mcy;&amp;kcy;&amp;icy;: &amp;Vcy;&amp;lcy;&amp;acy;&amp;dcy;&amp;icy;&amp;vcy;&amp;ocy;&amp;scy;&amp;tcy;&amp;ocy;&amp;kcy; &amp;Acy;&amp;vcy;&amp;tcy;&amp;ocy;&amp;rcy; &amp;scy;&amp;hardcy;&amp;iecy;&amp;mcy;&amp;kcy;&amp;icy;: &amp;Mcy;&amp;yacy;&amp;scy;&amp;ncy;&amp;icy;&amp;kcy;&amp;ocy;&amp;vcy; &amp;Vcy;. &amp;Fcy;. &amp;Gcy;&amp;Acy;&amp;Pcy;&amp;Kcy; &amp;iecy;&amp;dcy;.&amp;khcy;&amp;rcy;.&amp;Pcy;-362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1412875"/>
            <a:ext cx="4968875" cy="3563938"/>
          </a:xfrm>
          <a:noFill/>
          <a:ln w="28575">
            <a:solidFill>
              <a:srgbClr val="003366"/>
            </a:solidFill>
          </a:ln>
        </p:spPr>
      </p:pic>
      <p:pic>
        <p:nvPicPr>
          <p:cNvPr id="3076" name="Picture 7" descr="Scan10501"/>
          <p:cNvPicPr>
            <a:picLocks noChangeAspect="1" noChangeArrowheads="1"/>
          </p:cNvPicPr>
          <p:nvPr/>
        </p:nvPicPr>
        <p:blipFill>
          <a:blip r:embed="rId4" cstate="email">
            <a:lum contrast="26000"/>
            <a:grayscl/>
          </a:blip>
          <a:srcRect/>
          <a:stretch>
            <a:fillRect/>
          </a:stretch>
        </p:blipFill>
        <p:spPr bwMode="auto">
          <a:xfrm>
            <a:off x="5867400" y="2276475"/>
            <a:ext cx="2622550" cy="381635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6" name="YU_Levitan_-_Vnimanie_govorit_moskva_(o_nachale_voynx)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715404" y="6500834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9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3276600" cy="3890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 УЧАСТНИКИ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ПАРАДА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В МОСКВЕ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НА КРАСНОЙ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ПЛОЩАДИ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ОТПРАВЛЯЮТСЯ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НА ВОЙНУ</a:t>
            </a:r>
          </a:p>
        </p:txBody>
      </p:sp>
      <p:pic>
        <p:nvPicPr>
          <p:cNvPr id="4099" name="Picture 13" descr="Scan10500"/>
          <p:cNvPicPr>
            <a:picLocks noChangeAspect="1" noChangeArrowheads="1"/>
          </p:cNvPicPr>
          <p:nvPr/>
        </p:nvPicPr>
        <p:blipFill>
          <a:blip r:embed="rId3" cstate="email">
            <a:lum contrast="50000"/>
            <a:grayscl/>
          </a:blip>
          <a:srcRect/>
          <a:stretch>
            <a:fillRect/>
          </a:stretch>
        </p:blipFill>
        <p:spPr bwMode="auto">
          <a:xfrm>
            <a:off x="5508625" y="333375"/>
            <a:ext cx="3313113" cy="2822575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4351" name="Picture 15" descr="4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327400"/>
            <a:ext cx="4602163" cy="323373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4352" name="Picture 1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60350"/>
            <a:ext cx="1985962" cy="287178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68313" y="692150"/>
            <a:ext cx="2089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1941</a:t>
            </a:r>
          </a:p>
        </p:txBody>
      </p:sp>
      <p:pic>
        <p:nvPicPr>
          <p:cNvPr id="9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877300" y="659130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4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3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333375"/>
            <a:ext cx="3963987" cy="6192838"/>
          </a:xfrm>
          <a:noFill/>
          <a:ln w="38100">
            <a:solidFill>
              <a:srgbClr val="003366"/>
            </a:solidFill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3286124"/>
            <a:ext cx="3671887" cy="25209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НАШИ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СОЛДАТЫ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ОТПРАВЛЯЮТСЯ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НА ФРОНТ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21481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1520" y="2226503"/>
            <a:ext cx="78899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ТРУДОВОЙ  ПОДВИГ</a:t>
            </a:r>
          </a:p>
          <a:p>
            <a:pPr algn="ctr"/>
            <a:r>
              <a:rPr lang="ru-RU" sz="3200" b="1" dirty="0" smtClean="0"/>
              <a:t>ПОДРОСТКОВ </a:t>
            </a:r>
            <a:r>
              <a:rPr lang="ru-RU" sz="3200" b="1" dirty="0" smtClean="0"/>
              <a:t>В ГОДЫ ВЕЛИКОЙ</a:t>
            </a:r>
            <a:br>
              <a:rPr lang="ru-RU" sz="3200" b="1" dirty="0" smtClean="0"/>
            </a:br>
            <a:r>
              <a:rPr lang="ru-RU" sz="3200" b="1" dirty="0" smtClean="0"/>
              <a:t>ОТЕЧЕСТВЕННОЙ ВОЙНЫ</a:t>
            </a:r>
          </a:p>
          <a:p>
            <a:pPr algn="ctr"/>
            <a:endParaRPr lang="ru-RU" sz="5400" b="1" dirty="0" smtClean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 smtClean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-1084216" y="-5585854"/>
            <a:ext cx="8892892" cy="120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Дети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войны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заводах отцов заменили</a:t>
            </a:r>
            <a:endParaRPr lang="ru-R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1778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"Все для победы! Все для фронта!" —</a:t>
            </a:r>
          </a:p>
          <a:p>
            <a:pPr marL="0" marR="0" lvl="0" indent="1778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был лозунг один.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Жили в цехах, за станками и ели, и пили,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Дни и ночи работая, верили —</a:t>
            </a:r>
          </a:p>
          <a:p>
            <a:pPr marL="0" marR="0" lvl="0" indent="1778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мы победим!</a:t>
            </a:r>
          </a:p>
        </p:txBody>
      </p:sp>
      <p:pic>
        <p:nvPicPr>
          <p:cNvPr id="8" name="Picture 3" descr="05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2" y="209006"/>
            <a:ext cx="4859383" cy="364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17"/>
            <a:ext cx="9139938" cy="6858000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89" y="0"/>
            <a:ext cx="4807131" cy="680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37359" y="4047551"/>
          <a:ext cx="5164182" cy="3396882"/>
        </p:xfrm>
        <a:graphic>
          <a:graphicData uri="http://schemas.openxmlformats.org/drawingml/2006/table">
            <a:tbl>
              <a:tblPr/>
              <a:tblGrid>
                <a:gridCol w="1393353"/>
                <a:gridCol w="3770829"/>
              </a:tblGrid>
              <a:tr h="67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0">
                        <a:spcAft>
                          <a:spcPts val="0"/>
                        </a:spcAft>
                      </a:pPr>
                      <a:r>
                        <a:rPr lang="ru-RU" sz="5200" b="0" spc="2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Юные</a:t>
                      </a:r>
                      <a:endParaRPr lang="ru-RU" sz="5200" b="1" spc="2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67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r>
                        <a:rPr lang="ru-RU" sz="5200" b="0" spc="2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ярославцы</a:t>
                      </a:r>
                      <a:endParaRPr lang="ru-RU" sz="5200" b="1" spc="2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67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spcAft>
                          <a:spcPts val="0"/>
                        </a:spcAft>
                      </a:pPr>
                      <a:r>
                        <a:rPr lang="ru-RU" sz="5200" b="0" spc="2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 фронту!</a:t>
                      </a:r>
                      <a:endParaRPr lang="ru-RU" sz="5200" b="1" spc="2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38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625600">
                        <a:spcAft>
                          <a:spcPts val="0"/>
                        </a:spcAft>
                      </a:pPr>
                      <a:r>
                        <a:rPr lang="ru-RU" sz="1700" b="0" spc="12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1941-1945</a:t>
                      </a:r>
                      <a:endParaRPr lang="ru-RU" sz="17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580695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endParaRPr lang="ru-RU" sz="1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19200">
                        <a:spcAft>
                          <a:spcPts val="0"/>
                        </a:spcAft>
                      </a:pPr>
                      <a:endParaRPr lang="ru-RU" sz="1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737" y="4483826"/>
            <a:ext cx="7757704" cy="22468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Подростки отлично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работали на полях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колхозах. </a:t>
            </a:r>
            <a:b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Заработанные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деньги ребята </a:t>
            </a:r>
            <a:b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вносили в фонд обороны страны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7" name="Picture 4" descr="538_1364185899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19" y="0"/>
            <a:ext cx="6944541" cy="427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256</Words>
  <Application>Microsoft Office PowerPoint</Application>
  <PresentationFormat>Экран (4:3)</PresentationFormat>
  <Paragraphs>95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«…СЕГОДНЯ, 22 ИЮНЯ 1941 ГОДА, В 4 ЧАСА УТРА 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Подростки отлично работали на полях в колхозах.  Заработанные деньги ребята  вносили в фонд обороны страны </vt:lpstr>
      <vt:lpstr> Школьники косили траву и убирали сено </vt:lpstr>
      <vt:lpstr>Более 1 тыс. руб. внесли ребята  на строительство самолёта «Ярославский пионер».</vt:lpstr>
      <vt:lpstr>Более 200 учащихся 8 - 10-х классов средних школ Любимского района прошли производст­венную практику  в тракторных отрядах МТС.</vt:lpstr>
      <vt:lpstr>Презентация PowerPoint</vt:lpstr>
      <vt:lpstr>Великая Отечественная война  с немецкими захватчиками  внесла изменения в жизнь  школы</vt:lpstr>
      <vt:lpstr>Презентация PowerPoint</vt:lpstr>
      <vt:lpstr>Ухаживали за ранеными</vt:lpstr>
      <vt:lpstr>Собирали аптечную посуду, лекарственные растения, грибы</vt:lpstr>
      <vt:lpstr>Дети, подростки, юноши и девушки 1941 —1945 гг. заменили отцов на заводах: делали автоматы, гранаты, мины.</vt:lpstr>
      <vt:lpstr>   </vt:lpstr>
      <vt:lpstr>Презентация PowerPoint</vt:lpstr>
      <vt:lpstr>   За самоотверженный труд в тылу тысячи подростков были награждены орденами СССР, медалями «За трудовую доблесть», «За трудовое отличие», «За доблестный труд в Великой Отечественной войне 1941 — 1945 г»</vt:lpstr>
      <vt:lpstr>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сайт учат в школе</dc:creator>
  <cp:keywords>презентация;урок победы</cp:keywords>
  <cp:lastModifiedBy>БПК_10</cp:lastModifiedBy>
  <cp:revision>26</cp:revision>
  <dcterms:created xsi:type="dcterms:W3CDTF">2013-11-19T05:52:05Z</dcterms:created>
  <dcterms:modified xsi:type="dcterms:W3CDTF">2025-04-02T01:54:41Z</dcterms:modified>
</cp:coreProperties>
</file>