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122" d="100"/>
          <a:sy n="122" d="100"/>
        </p:scale>
        <p:origin x="-13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220983753411578E-2"/>
          <c:y val="1.8708369787109946E-2"/>
          <c:w val="0.85707017212111913"/>
          <c:h val="0.933047827354913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12 гр. 2022-2023 уч.год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217016218703271E-2"/>
                  <c:y val="-2.5925925925925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66811959942975E-2"/>
                  <c:y val="-5.185185185185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350857991362577E-2"/>
                  <c:y val="7.4074074074074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Лист1!$A$5:$A$7</c:f>
              <c:strCache>
                <c:ptCount val="3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Средний балл</c:v>
                </c:pt>
              </c:strCache>
            </c:strRef>
          </c:cat>
          <c:val>
            <c:numRef>
              <c:f>Лист1!$B$5:$B$7</c:f>
              <c:numCache>
                <c:formatCode>0.0%</c:formatCode>
                <c:ptCount val="3"/>
                <c:pt idx="0" formatCode="0.00%">
                  <c:v>0.95830000000000004</c:v>
                </c:pt>
                <c:pt idx="1">
                  <c:v>0.79200000000000004</c:v>
                </c:pt>
                <c:pt idx="2" formatCode="0.0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Лист1!$C$4</c:f>
              <c:strCache>
                <c:ptCount val="1"/>
                <c:pt idx="0">
                  <c:v>11 гр. 2023-2024 уч.год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367111551076888E-2"/>
                  <c:y val="-2.0370370370370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517206883450509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4015253179779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Лист1!$A$5:$A$7</c:f>
              <c:strCache>
                <c:ptCount val="3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Средний балл</c:v>
                </c:pt>
              </c:strCache>
            </c:strRef>
          </c:cat>
          <c:val>
            <c:numRef>
              <c:f>Лист1!$C$5:$C$7</c:f>
              <c:numCache>
                <c:formatCode>0.0%</c:formatCode>
                <c:ptCount val="3"/>
                <c:pt idx="0">
                  <c:v>1</c:v>
                </c:pt>
                <c:pt idx="1">
                  <c:v>0.91700000000000004</c:v>
                </c:pt>
                <c:pt idx="2" formatCode="General">
                  <c:v>3.9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3415808"/>
        <c:axId val="63417344"/>
        <c:axId val="0"/>
      </c:bar3DChart>
      <c:catAx>
        <c:axId val="6341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63417344"/>
        <c:crosses val="autoZero"/>
        <c:auto val="1"/>
        <c:lblAlgn val="ctr"/>
        <c:lblOffset val="100"/>
        <c:noMultiLvlLbl val="0"/>
      </c:catAx>
      <c:valAx>
        <c:axId val="63417344"/>
        <c:scaling>
          <c:orientation val="minMax"/>
          <c:max val="1"/>
          <c:min val="0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3415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922423498820104"/>
          <c:y val="0.46651312335958006"/>
          <c:w val="8.2475574347051661E-2"/>
          <c:h val="0.17993671624380286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573016"/>
            <a:ext cx="6400800" cy="16002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Математика, 2023-2024 учебный год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b="1" dirty="0" smtClean="0"/>
              <a:t>Результаты ВПР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Математика, 1 курс, 11 группа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971600" y="1484784"/>
            <a:ext cx="7772400" cy="4572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1. Количественный состав: 24 ч.</a:t>
            </a:r>
          </a:p>
          <a:p>
            <a:pPr marL="514350" indent="-514350">
              <a:buNone/>
            </a:pPr>
            <a:r>
              <a:rPr lang="ru-RU" dirty="0" smtClean="0"/>
              <a:t>2. Статистика по отметкам:                                         </a:t>
            </a:r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74123"/>
              </p:ext>
            </p:extLst>
          </p:nvPr>
        </p:nvGraphicFramePr>
        <p:xfrm>
          <a:off x="1259632" y="2996952"/>
          <a:ext cx="6696745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49"/>
                <a:gridCol w="1339349"/>
                <a:gridCol w="1339349"/>
                <a:gridCol w="1339349"/>
                <a:gridCol w="133934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91,67%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8,33%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3528" y="260648"/>
            <a:ext cx="88204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600" dirty="0" smtClean="0"/>
              <a:t>3.  Выполнение заданий обучающимися:                                        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55408"/>
              </p:ext>
            </p:extLst>
          </p:nvPr>
        </p:nvGraphicFramePr>
        <p:xfrm>
          <a:off x="539552" y="764705"/>
          <a:ext cx="7920880" cy="5747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719"/>
                <a:gridCol w="5304161"/>
              </a:tblGrid>
              <a:tr h="7185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Номер</a:t>
                      </a:r>
                      <a:r>
                        <a:rPr lang="ru-RU" baseline="0" dirty="0" smtClean="0"/>
                        <a:t>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выполнения заданий (</a:t>
                      </a:r>
                      <a:r>
                        <a:rPr lang="en-US" dirty="0" smtClean="0"/>
                        <a:t>%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32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3528" y="0"/>
            <a:ext cx="88204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600" dirty="0" smtClean="0"/>
              <a:t>4. Достижение  планируемых результатов:                                    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234538"/>
              </p:ext>
            </p:extLst>
          </p:nvPr>
        </p:nvGraphicFramePr>
        <p:xfrm>
          <a:off x="251520" y="404664"/>
          <a:ext cx="8640960" cy="6101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  <a:gridCol w="2304256"/>
              </a:tblGrid>
              <a:tr h="5998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Блок из программы по предмету (</a:t>
                      </a:r>
                      <a:r>
                        <a:rPr lang="en-US" dirty="0" smtClean="0"/>
                        <a:t>max </a:t>
                      </a:r>
                      <a:r>
                        <a:rPr lang="ru-RU" dirty="0" smtClean="0"/>
                        <a:t>балл=18)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Доля выполнения заданий (</a:t>
                      </a:r>
                      <a:r>
                        <a:rPr lang="en-US" dirty="0" smtClean="0"/>
                        <a:t>%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4802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Уметь 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</a:p>
                  </a:txBody>
                  <a:tcPr marL="9525" marR="9525" marT="9525" marB="0" anchor="b"/>
                </a:tc>
              </a:tr>
              <a:tr h="4802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Уметь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4802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Уметь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4802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Уметь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4802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Уметь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выполнять вычисления и преобразования, уметь использовать приобретённые знания и умения в практической деятельности и повседневной жизни, уметь строить и исследовать простейшие математические модели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2374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 Уметь выполнять вычисления и преобразования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</a:p>
                  </a:txBody>
                  <a:tcPr marL="9525" marR="9525" marT="9525" marB="0" anchor="b"/>
                </a:tc>
              </a:tr>
              <a:tr h="323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 Уметь работать со статистической информацией, находить частоту и вероятность случайного события, уметь использовать приобретённые знания и умения в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2374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 Уметь строить и читать графики функций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23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 Осуществлять практические расчёты по формулам; составлять несложные формулы, выражающие зависимости между величинами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2374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 Уметь решать уравнения, неравенства и их системы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2374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11. Уметь выполнять действия с геометрическими фигурами, координатами и векторами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2374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 Уметь выполнять действия с геометрическими фигурами, координатами и векторами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</a:p>
                  </a:txBody>
                  <a:tcPr marL="9525" marR="9525" marT="9525" marB="0" anchor="b"/>
                </a:tc>
              </a:tr>
              <a:tr h="323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 Уметь выполнять преобразования алгебраических выражений, решать уравнения, неравенства и их системы, строить и читать графики функций, строить и исследовать простейшие математические модели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16,67</a:t>
                      </a:r>
                    </a:p>
                  </a:txBody>
                  <a:tcPr marL="9525" marR="9525" marT="9525" marB="0" anchor="b"/>
                </a:tc>
              </a:tr>
              <a:tr h="323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 Уметь выполнять преобразования алгебраических выражений, решать уравнения, неравенства и их системы, строить и читать графики функций, строить и исследовать простейшие математические модели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00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 Уметь выполнять действия с геометрическими фигурами, координатами и векторами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27264"/>
              </p:ext>
            </p:extLst>
          </p:nvPr>
        </p:nvGraphicFramePr>
        <p:xfrm>
          <a:off x="323528" y="13115"/>
          <a:ext cx="8568951" cy="6815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461"/>
                <a:gridCol w="4497227"/>
                <a:gridCol w="2376263"/>
              </a:tblGrid>
              <a:tr h="4358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студента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баллов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max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балл=18)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Отметка</a:t>
                      </a:r>
                      <a:endParaRPr lang="ru-RU" dirty="0"/>
                    </a:p>
                  </a:txBody>
                  <a:tcPr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2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3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4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5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6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7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8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9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10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11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12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13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14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15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16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17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18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19</a:t>
                      </a:r>
                      <a:endParaRPr lang="ru-RU" sz="1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  <a:tr h="26580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Cambria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548680"/>
            <a:ext cx="7772400" cy="52200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«5»-0</a:t>
            </a:r>
          </a:p>
          <a:p>
            <a:pPr>
              <a:buNone/>
            </a:pPr>
            <a:r>
              <a:rPr lang="ru-RU" dirty="0" smtClean="0"/>
              <a:t>«4»-22</a:t>
            </a:r>
          </a:p>
          <a:p>
            <a:pPr>
              <a:buNone/>
            </a:pPr>
            <a:r>
              <a:rPr lang="ru-RU" dirty="0" smtClean="0"/>
              <a:t>«3»-2</a:t>
            </a:r>
          </a:p>
          <a:p>
            <a:pPr>
              <a:buNone/>
            </a:pPr>
            <a:r>
              <a:rPr lang="ru-RU" dirty="0" smtClean="0"/>
              <a:t>«2»-0</a:t>
            </a:r>
          </a:p>
          <a:p>
            <a:pPr>
              <a:buNone/>
            </a:pPr>
            <a:r>
              <a:rPr lang="ru-RU" dirty="0" smtClean="0"/>
              <a:t>Абсолютная успеваемость:100%</a:t>
            </a:r>
          </a:p>
          <a:p>
            <a:pPr>
              <a:buNone/>
            </a:pPr>
            <a:r>
              <a:rPr lang="ru-RU" dirty="0" smtClean="0"/>
              <a:t>Качественная успеваемость: 91,7%</a:t>
            </a:r>
          </a:p>
          <a:p>
            <a:pPr>
              <a:buNone/>
            </a:pPr>
            <a:r>
              <a:rPr lang="ru-RU" dirty="0" smtClean="0"/>
              <a:t>Средний балл:3,9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4806642"/>
              </p:ext>
            </p:extLst>
          </p:nvPr>
        </p:nvGraphicFramePr>
        <p:xfrm>
          <a:off x="-36512" y="0"/>
          <a:ext cx="918051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256</TotalTime>
  <Words>535</Words>
  <Application>Microsoft Office PowerPoint</Application>
  <PresentationFormat>Экран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Результаты ВПР</vt:lpstr>
      <vt:lpstr>Математика, 1 курс, 11 группа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ВПР</dc:title>
  <dc:creator>Проспект</dc:creator>
  <cp:lastModifiedBy>БПК_10</cp:lastModifiedBy>
  <cp:revision>23</cp:revision>
  <dcterms:created xsi:type="dcterms:W3CDTF">2023-01-22T04:36:28Z</dcterms:created>
  <dcterms:modified xsi:type="dcterms:W3CDTF">2024-02-26T06:26:26Z</dcterms:modified>
</cp:coreProperties>
</file>